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4"/>
    <p:sldMasterId id="2147483650" r:id="rId5"/>
    <p:sldMasterId id="2147483661" r:id="rId6"/>
    <p:sldMasterId id="2147483663" r:id="rId7"/>
    <p:sldMasterId id="2147483665" r:id="rId8"/>
  </p:sldMasterIdLst>
  <p:notesMasterIdLst>
    <p:notesMasterId r:id="rId35"/>
  </p:notesMasterIdLst>
  <p:handoutMasterIdLst>
    <p:handoutMasterId r:id="rId36"/>
  </p:handoutMasterIdLst>
  <p:sldIdLst>
    <p:sldId id="614" r:id="rId9"/>
    <p:sldId id="263" r:id="rId10"/>
    <p:sldId id="591" r:id="rId11"/>
    <p:sldId id="585" r:id="rId12"/>
    <p:sldId id="615" r:id="rId13"/>
    <p:sldId id="588" r:id="rId14"/>
    <p:sldId id="673" r:id="rId15"/>
    <p:sldId id="666" r:id="rId16"/>
    <p:sldId id="664" r:id="rId17"/>
    <p:sldId id="662" r:id="rId18"/>
    <p:sldId id="663" r:id="rId19"/>
    <p:sldId id="667" r:id="rId20"/>
    <p:sldId id="674" r:id="rId21"/>
    <p:sldId id="665" r:id="rId22"/>
    <p:sldId id="672" r:id="rId23"/>
    <p:sldId id="659" r:id="rId24"/>
    <p:sldId id="668" r:id="rId25"/>
    <p:sldId id="669" r:id="rId26"/>
    <p:sldId id="671" r:id="rId27"/>
    <p:sldId id="592" r:id="rId28"/>
    <p:sldId id="595" r:id="rId29"/>
    <p:sldId id="616" r:id="rId30"/>
    <p:sldId id="617" r:id="rId31"/>
    <p:sldId id="603" r:id="rId32"/>
    <p:sldId id="658" r:id="rId33"/>
    <p:sldId id="605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Montserrat SemiBold" panose="020B0604020202020204" charset="0"/>
      <p:regular r:id="rId45"/>
      <p:bold r:id="rId46"/>
      <p:italic r:id="rId47"/>
      <p:boldItalic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 Introduction" id="{DEE7C240-A6C7-C14B-9D24-25AB74F41030}">
          <p14:sldIdLst>
            <p14:sldId id="614"/>
            <p14:sldId id="263"/>
            <p14:sldId id="591"/>
            <p14:sldId id="585"/>
            <p14:sldId id="615"/>
            <p14:sldId id="588"/>
            <p14:sldId id="673"/>
            <p14:sldId id="666"/>
            <p14:sldId id="664"/>
            <p14:sldId id="662"/>
            <p14:sldId id="663"/>
            <p14:sldId id="667"/>
            <p14:sldId id="674"/>
            <p14:sldId id="665"/>
            <p14:sldId id="672"/>
            <p14:sldId id="659"/>
            <p14:sldId id="668"/>
            <p14:sldId id="669"/>
            <p14:sldId id="671"/>
            <p14:sldId id="592"/>
            <p14:sldId id="595"/>
            <p14:sldId id="616"/>
            <p14:sldId id="617"/>
            <p14:sldId id="603"/>
            <p14:sldId id="658"/>
            <p14:sldId id="6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BF1C6A-D2DB-2A34-90B4-5A65D7362516}" name="Areej Darwish" initials="AD" userId="S::adarwis3@uwo.ca::68391107-49c2-4a1e-929d-65325579db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328"/>
    <a:srgbClr val="D5952C"/>
    <a:srgbClr val="000000"/>
    <a:srgbClr val="D97B2E"/>
    <a:srgbClr val="5B2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77907" autoAdjust="0"/>
  </p:normalViewPr>
  <p:slideViewPr>
    <p:cSldViewPr>
      <p:cViewPr varScale="1">
        <p:scale>
          <a:sx n="86" d="100"/>
          <a:sy n="86" d="100"/>
        </p:scale>
        <p:origin x="1176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3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6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A1808-5EB5-449B-B276-6C117529FA1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D8D34-1EB1-4541-80E4-741855A7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2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40B59-D3D1-E24C-B51E-3B52AFFABB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4D250-69B3-E246-853B-33C306C75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and welcome here</a:t>
            </a:r>
            <a:r>
              <a:rPr lang="en-US" baseline="0" dirty="0"/>
              <a:t> is what we’ll do today…</a:t>
            </a:r>
          </a:p>
          <a:p>
            <a:r>
              <a:rPr lang="en-US" baseline="0" dirty="0"/>
              <a:t>NEXT SLIDE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5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</a:t>
            </a:r>
            <a:r>
              <a:rPr lang="en-US" baseline="0" dirty="0" smtClean="0"/>
              <a:t> about you will share the results of your hard work on the PDSAs…..</a:t>
            </a:r>
          </a:p>
          <a:p>
            <a:endParaRPr lang="en-US" baseline="0" dirty="0" smtClean="0"/>
          </a:p>
          <a:p>
            <a:r>
              <a:rPr lang="en-US" dirty="0" smtClean="0"/>
              <a:t>How would you share EXAMPLE1….</a:t>
            </a:r>
          </a:p>
          <a:p>
            <a:r>
              <a:rPr lang="en-US" dirty="0" smtClean="0"/>
              <a:t>How would you share EXAMPLE2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05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Regularly imposes structure and</a:t>
            </a:r>
            <a:r>
              <a:rPr lang="en-US" baseline="0" dirty="0" smtClean="0"/>
              <a:t> provides a due date</a:t>
            </a:r>
            <a:endParaRPr lang="en-US" dirty="0" smtClean="0"/>
          </a:p>
          <a:p>
            <a:r>
              <a:rPr lang="en-US" dirty="0" smtClean="0"/>
              <a:t>Occasionally is event 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sites = pharmacy / health</a:t>
            </a:r>
            <a:r>
              <a:rPr lang="en-US" baseline="0" dirty="0" smtClean="0"/>
              <a:t> centres</a:t>
            </a:r>
            <a:endParaRPr lang="en-US" dirty="0" smtClean="0"/>
          </a:p>
          <a:p>
            <a:r>
              <a:rPr lang="en-US" dirty="0" smtClean="0"/>
              <a:t>Community events = health fairs / pow wows / elders</a:t>
            </a:r>
            <a:r>
              <a:rPr lang="en-US" baseline="0" dirty="0" smtClean="0"/>
              <a:t> lunches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57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who needs to be</a:t>
            </a:r>
            <a:r>
              <a:rPr lang="en-US" baseline="0" dirty="0" smtClean="0"/>
              <a:t> informed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Determine the objective of communication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200" dirty="0" smtClean="0"/>
              <a:t>Is</a:t>
            </a:r>
            <a:r>
              <a:rPr lang="en-US" sz="1200" baseline="0" dirty="0" smtClean="0"/>
              <a:t> it education / information only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200" baseline="0" dirty="0" smtClean="0"/>
              <a:t>Are you trying to persuade – change someone’s mind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200" baseline="0" dirty="0" smtClean="0"/>
              <a:t>Are you making a request (funding / space)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Define who needs to be informed (audience)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Develop key messages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Make sure your</a:t>
            </a:r>
            <a:r>
              <a:rPr lang="en-US" baseline="0" dirty="0" smtClean="0"/>
              <a:t> message matches your audience</a:t>
            </a:r>
            <a:endParaRPr lang="en-US" sz="1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200" dirty="0" smtClean="0"/>
              <a:t>Get</a:t>
            </a:r>
            <a:r>
              <a:rPr lang="en-US" sz="1200" baseline="0" dirty="0" smtClean="0"/>
              <a:t> feedback so that message is clearly stated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Develop communication material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200" dirty="0" smtClean="0"/>
              <a:t>Do you need to bring in someone with expertise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Deliver communication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200" dirty="0" smtClean="0"/>
              <a:t>If applicable, match presenter</a:t>
            </a:r>
            <a:r>
              <a:rPr lang="en-US" sz="1200" baseline="0" dirty="0" smtClean="0"/>
              <a:t> with the audience 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Obtain feedback – treat it</a:t>
            </a:r>
            <a:r>
              <a:rPr lang="en-US" sz="1200" baseline="0" dirty="0" smtClean="0"/>
              <a:t> like a PDSA –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200" baseline="0" dirty="0" smtClean="0"/>
              <a:t>Obtain </a:t>
            </a:r>
            <a:r>
              <a:rPr lang="en-US" sz="1200" baseline="0" dirty="0" err="1" smtClean="0"/>
              <a:t>audieince</a:t>
            </a:r>
            <a:r>
              <a:rPr lang="en-US" sz="1200" baseline="0" dirty="0" smtClean="0"/>
              <a:t> views or feedback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200" dirty="0" smtClean="0"/>
              <a:t>revise for next 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6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Using a structured method to ensure that you consider all the important things to take into consideration </a:t>
            </a:r>
            <a:r>
              <a:rPr lang="en-US" sz="1200" dirty="0" err="1" smtClean="0"/>
              <a:t>ie</a:t>
            </a:r>
            <a:r>
              <a:rPr lang="en-US" sz="1200" dirty="0" smtClean="0"/>
              <a:t> audience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Makes it possible to target your communication accurately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39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9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 example don’t write a report when an email will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Don’t let perfection stand in the way of 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79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objective of this first Workshop is to help</a:t>
            </a:r>
            <a:r>
              <a:rPr lang="en-US" baseline="0" dirty="0" smtClean="0"/>
              <a:t> you, as you launch into the new process of quality improvement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4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Its</a:t>
            </a:r>
            <a:r>
              <a:rPr lang="en-US" baseline="0" dirty="0" smtClean="0"/>
              <a:t> time for our 10-15 minute break we’ll start again at XXXXX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1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PDSA cycle worksheet may be helpful</a:t>
            </a:r>
            <a:r>
              <a:rPr lang="en-US" baseline="0" dirty="0" smtClean="0"/>
              <a:t> to document your plan and </a:t>
            </a:r>
            <a:r>
              <a:rPr lang="en-US" dirty="0" smtClean="0"/>
              <a:t>keep track of your notes and </a:t>
            </a:r>
            <a:r>
              <a:rPr lang="en-US" baseline="0" dirty="0" smtClean="0"/>
              <a:t>results during the </a:t>
            </a:r>
            <a:r>
              <a:rPr lang="en-US" b="1" baseline="0" dirty="0" smtClean="0"/>
              <a:t>DO</a:t>
            </a:r>
            <a:r>
              <a:rPr lang="en-US" baseline="0" dirty="0" smtClean="0"/>
              <a:t> your discussion in the </a:t>
            </a:r>
            <a:r>
              <a:rPr lang="en-US" b="1" baseline="0" dirty="0" smtClean="0"/>
              <a:t>STUDY</a:t>
            </a:r>
            <a:r>
              <a:rPr lang="en-US" dirty="0" smtClean="0"/>
              <a:t> and your decisions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ACT</a:t>
            </a:r>
            <a:r>
              <a:rPr lang="en-US" baseline="0" dirty="0" smtClean="0"/>
              <a:t> phases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also a way to provide information Jim so he provide support.</a:t>
            </a:r>
          </a:p>
          <a:p>
            <a:endParaRPr lang="en-US" dirty="0" smtClean="0"/>
          </a:p>
          <a:p>
            <a:endParaRPr lang="en-US" sz="1200" dirty="0" smtClean="0">
              <a:latin typeface="Trebuchet MS" panose="020B070302020209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objective of this first Workshop is to help</a:t>
            </a:r>
            <a:r>
              <a:rPr lang="en-US" baseline="0" dirty="0" smtClean="0"/>
              <a:t> you, as you launch into the new process of quality improvement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9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PDSA cycle worksheet may be helpful</a:t>
            </a:r>
            <a:r>
              <a:rPr lang="en-US" baseline="0" dirty="0" smtClean="0"/>
              <a:t> to document your plan and </a:t>
            </a:r>
            <a:r>
              <a:rPr lang="en-US" dirty="0" smtClean="0"/>
              <a:t>keep track of your notes and </a:t>
            </a:r>
            <a:r>
              <a:rPr lang="en-US" baseline="0" dirty="0" smtClean="0"/>
              <a:t>results during the </a:t>
            </a:r>
            <a:r>
              <a:rPr lang="en-US" b="1" baseline="0" dirty="0" smtClean="0"/>
              <a:t>DO</a:t>
            </a:r>
            <a:r>
              <a:rPr lang="en-US" baseline="0" dirty="0" smtClean="0"/>
              <a:t> your discussion in the </a:t>
            </a:r>
            <a:r>
              <a:rPr lang="en-US" b="1" baseline="0" dirty="0" smtClean="0"/>
              <a:t>STUDY</a:t>
            </a:r>
            <a:r>
              <a:rPr lang="en-US" dirty="0" smtClean="0"/>
              <a:t> and your decisions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ACT</a:t>
            </a:r>
            <a:r>
              <a:rPr lang="en-US" baseline="0" dirty="0" smtClean="0"/>
              <a:t> phases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also a way to provide information Jim so he provide support.</a:t>
            </a:r>
          </a:p>
          <a:p>
            <a:endParaRPr lang="en-US" dirty="0" smtClean="0"/>
          </a:p>
          <a:p>
            <a:endParaRPr lang="en-US" sz="1200" dirty="0" smtClean="0">
              <a:latin typeface="Trebuchet MS" panose="020B070302020209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47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52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r>
              <a:rPr lang="en-US" baseline="0" dirty="0" smtClean="0"/>
              <a:t> SLIDE</a:t>
            </a:r>
          </a:p>
          <a:p>
            <a:r>
              <a:rPr lang="en-US" b="1" baseline="0" dirty="0" smtClean="0"/>
              <a:t>WE WILL BE SENDING YOU A VERY BRIEF ANONYMOUS WORKHSHOP EVALUATION SURVEY TO OBTAIN YOUR FEEDBACK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59480-C573-4951-8D4F-2B5F702B12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</a:t>
            </a:r>
            <a:r>
              <a:rPr lang="en-US" baseline="0" dirty="0" smtClean="0"/>
              <a:t> </a:t>
            </a:r>
            <a:r>
              <a:rPr lang="en-US" dirty="0" smtClean="0"/>
              <a:t>This </a:t>
            </a:r>
            <a:r>
              <a:rPr lang="en-US" dirty="0"/>
              <a:t>is a 3 hour session – all times</a:t>
            </a:r>
            <a:r>
              <a:rPr lang="en-US" baseline="0" dirty="0"/>
              <a:t> are approximate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[ELDER</a:t>
            </a:r>
            <a:r>
              <a:rPr lang="en-US" baseline="0" dirty="0"/>
              <a:t>] will start the meeting</a:t>
            </a:r>
          </a:p>
          <a:p>
            <a:pPr marL="0" indent="0">
              <a:buNone/>
            </a:pPr>
            <a:r>
              <a:rPr lang="en-US" baseline="0" dirty="0"/>
              <a:t>Then we’ll do introductions of the QI team</a:t>
            </a:r>
          </a:p>
          <a:p>
            <a:pPr marL="0" indent="0">
              <a:buNone/>
            </a:pPr>
            <a:r>
              <a:rPr lang="en-US" baseline="0" dirty="0"/>
              <a:t>We will do a very brief overview of REACH</a:t>
            </a:r>
          </a:p>
          <a:p>
            <a:pPr marL="0" indent="0">
              <a:buNone/>
            </a:pPr>
            <a:r>
              <a:rPr lang="en-US" baseline="0" dirty="0"/>
              <a:t>Then you will work together to launch the QI thinking specifically identifying areas to be improved and developing ideas</a:t>
            </a:r>
          </a:p>
          <a:p>
            <a:pPr marL="0" indent="0">
              <a:buNone/>
            </a:pPr>
            <a:r>
              <a:rPr lang="en-US" baseline="0" dirty="0"/>
              <a:t>Then there’ll be a 10-15 min break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I’ll do a short review of the PDSAs then at the second Team QI Session </a:t>
            </a:r>
            <a:r>
              <a:rPr lang="en-US" baseline="0" dirty="0" smtClean="0"/>
              <a:t>you’ll have a chance to plan 1 or 2 PDSAs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Then [ELDER] will close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5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Some of us have met before but it has been awhile </a:t>
            </a:r>
          </a:p>
          <a:p>
            <a:r>
              <a:rPr lang="en-US" baseline="0" dirty="0" smtClean="0"/>
              <a:t>It </a:t>
            </a:r>
            <a:r>
              <a:rPr lang="en-US" baseline="0" dirty="0"/>
              <a:t>would be great if </a:t>
            </a:r>
            <a:r>
              <a:rPr lang="en-US" baseline="0" dirty="0" smtClean="0"/>
              <a:t>everyone introduces themselves and maybe </a:t>
            </a:r>
            <a:r>
              <a:rPr lang="en-US" baseline="0" dirty="0"/>
              <a:t>shares/describes their favourite place in the community or a special event </a:t>
            </a:r>
            <a:r>
              <a:rPr lang="en-US" baseline="0" dirty="0" smtClean="0"/>
              <a:t>unique to your community</a:t>
            </a:r>
          </a:p>
          <a:p>
            <a:r>
              <a:rPr lang="en-US" baseline="0" dirty="0" smtClean="0"/>
              <a:t>We’ll start with Carlene ….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objective of this first Workshop is to help</a:t>
            </a:r>
            <a:r>
              <a:rPr lang="en-US" baseline="0" dirty="0" smtClean="0"/>
              <a:t> you, as you launch into the new process of quality improvement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objective of this first Workshop is to help</a:t>
            </a:r>
            <a:r>
              <a:rPr lang="en-US" baseline="0" dirty="0" smtClean="0"/>
              <a:t> you, as you launch into the new process of quality improvement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3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way the message</a:t>
            </a:r>
            <a:r>
              <a:rPr lang="en-US" baseline="0" dirty="0" smtClean="0"/>
              <a:t> is communicated is best to align with the audience.  The same message could be stated in a different manner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FOR EXAMPLE…… ADD SLIDE???</a:t>
            </a:r>
            <a:endParaRPr lang="en-US" sz="1200" dirty="0" smtClean="0"/>
          </a:p>
          <a:p>
            <a:endParaRPr lang="en-US" dirty="0" smtClean="0"/>
          </a:p>
          <a:p>
            <a:r>
              <a:rPr lang="en-US" dirty="0" smtClean="0"/>
              <a:t>Blood sugar</a:t>
            </a:r>
            <a:r>
              <a:rPr lang="en-US" baseline="0" dirty="0" smtClean="0"/>
              <a:t> not A1C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8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example</a:t>
            </a:r>
            <a:r>
              <a:rPr lang="en-US" baseline="0" dirty="0" smtClean="0"/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QI Team meeting minutes to leadership / supervisor – summary or actual meeting notes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ch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5CF758-0B40-9648-A9D1-431746A63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0400"/>
            <a:ext cx="8077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3336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dar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ED4F11-EF93-2F4F-972F-FDF65A74AB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0800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EFFB4C-1BB0-D440-9E57-A20ADC424E0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590800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571AB5-BC2D-844C-87F9-531A8CF38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0799" y="381000"/>
            <a:ext cx="9067801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7C7C21-1427-B548-B0B0-8B12AAD8137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39000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DB06F8-310A-134C-8397-CA339ABEA3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239000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222133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dar Colum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A0C5DA-923F-7249-8363-72753909F6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39001" y="5149701"/>
            <a:ext cx="4419600" cy="11748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144000" tIns="144000" rIns="144000" bIns="144000"/>
          <a:lstStyle>
            <a:lvl1pPr marL="0" indent="0">
              <a:buNone/>
              <a:defRPr sz="1400" b="0" i="1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Caption Content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4B5F7C9-7E14-E445-B853-6FCC0A7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0800" y="381000"/>
            <a:ext cx="9067801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FE4087-34B7-144C-BBAE-E63552CA79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08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4AA6F9-E897-6247-80E4-D0C2632C8E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5908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09BFE4-9AD8-AF42-BE6D-3BAD382A12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39001" y="1295400"/>
            <a:ext cx="4419600" cy="3837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406377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ch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ED4F11-EF93-2F4F-972F-FDF65A74AB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EFFB4C-1BB0-D440-9E57-A20ADC424E0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4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6DCAB5-0824-264E-81D7-F7BCFEC6E1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1054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7C7C21-1427-B548-B0B0-8B12AAD8137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054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4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CE7BC84-CDA1-7640-95F2-A0489F0BFC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81000"/>
            <a:ext cx="9067801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 i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1445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98C6-29FD-4D44-832B-9383085C9BA8}" type="datetimeFigureOut">
              <a:rPr lang="en-CA" smtClean="0"/>
              <a:t>2022-12-02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2A3B-D957-4DEE-BFE8-32B4914B52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32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06450" y="1747838"/>
            <a:ext cx="9696450" cy="4598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7859" y="280555"/>
            <a:ext cx="8830235" cy="8001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0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0" y="3064927"/>
            <a:ext cx="9008918" cy="11226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8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ch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ED4F11-EF93-2F4F-972F-FDF65A74AB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EFFB4C-1BB0-D440-9E57-A20ADC424E0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4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6DCAB5-0824-264E-81D7-F7BCFEC6E1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1054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7C7C21-1427-B548-B0B0-8B12AAD8137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054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4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CE7BC84-CDA1-7640-95F2-A0489F0BFC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81000"/>
            <a:ext cx="9067801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 i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414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ch Colum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A0C5DA-923F-7249-8363-72753909F6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05401" y="5149701"/>
            <a:ext cx="4419600" cy="11748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144000" tIns="144000" rIns="144000" bIns="144000"/>
          <a:lstStyle>
            <a:lvl1pPr marL="0" indent="0">
              <a:buNone/>
              <a:defRPr sz="1400" b="0" i="1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Caption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CFC36D-3B88-9C4B-9DEE-EA22C1D51A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E1638D4-E59D-4E4D-B3CC-85CA42B7A9D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4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42CA80C-50EF-5345-B08C-03570A5521E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105401" y="1292772"/>
            <a:ext cx="4419600" cy="3856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52DDE51-7629-9E45-B439-DFDED33DE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81000"/>
            <a:ext cx="9067801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 i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1464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da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9A3FBF-ED1A-D341-ABCE-4064CDFA4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0" y="4876800"/>
            <a:ext cx="71628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chemeClr val="accent3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898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dar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5CF758-0B40-9648-A9D1-431746A63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3200400"/>
            <a:ext cx="8077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chemeClr val="accent3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156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Reach">
            <a:extLst>
              <a:ext uri="{FF2B5EF4-FFF2-40B4-BE49-F238E27FC236}">
                <a16:creationId xmlns:a16="http://schemas.microsoft.com/office/drawing/2014/main" id="{533B3A43-8743-154C-87AB-C1E39FC0C0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8640"/>
            <a:ext cx="2514600" cy="1348409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EB2EF5-E1B5-AC45-866F-EDA0BD98E06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23126"/>
            <a:ext cx="2209800" cy="73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2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70" r:id="rId3"/>
    <p:sldLayoutId id="2147483671" r:id="rId4"/>
    <p:sldLayoutId id="214748367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7679C9-5948-074E-BF66-D0DBC71F6D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23126"/>
            <a:ext cx="2209800" cy="7304251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FBBDBE-F23F-3E4B-9619-1745A77864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867400"/>
            <a:ext cx="1219200" cy="653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1D6FE4-A893-8C49-81D2-6C99157A28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6" y="719469"/>
            <a:ext cx="2961142" cy="3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dar">
            <a:extLst>
              <a:ext uri="{FF2B5EF4-FFF2-40B4-BE49-F238E27FC236}">
                <a16:creationId xmlns:a16="http://schemas.microsoft.com/office/drawing/2014/main" id="{13BEE2EF-AF0D-0345-9FF3-018CE71930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69342"/>
            <a:ext cx="7102520" cy="3215948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9824C4E-31BD-294D-801D-79A9CF5CC4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179648"/>
            <a:ext cx="2209800" cy="72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0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dar">
            <a:extLst>
              <a:ext uri="{FF2B5EF4-FFF2-40B4-BE49-F238E27FC236}">
                <a16:creationId xmlns:a16="http://schemas.microsoft.com/office/drawing/2014/main" id="{21460E83-755F-C142-AFF3-080CBDF2A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400"/>
            <a:ext cx="2609119" cy="118138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057828C-093A-094E-8CFF-1D902A223A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179648"/>
            <a:ext cx="2209800" cy="72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38C70A7-9880-C64D-8DAC-515CB0D1A0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40" y="-179648"/>
            <a:ext cx="2209800" cy="7260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9905E-BB0B-5B44-87F9-18E480512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58" y="719469"/>
            <a:ext cx="2961142" cy="347331"/>
          </a:xfrm>
          <a:prstGeom prst="rect">
            <a:avLst/>
          </a:prstGeom>
        </p:spPr>
      </p:pic>
      <p:pic>
        <p:nvPicPr>
          <p:cNvPr id="16" name="Picture 15" descr="Cedar">
            <a:extLst>
              <a:ext uri="{FF2B5EF4-FFF2-40B4-BE49-F238E27FC236}">
                <a16:creationId xmlns:a16="http://schemas.microsoft.com/office/drawing/2014/main" id="{2227747D-11C9-2F4D-8DBB-9FFA1F89E2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" y="5934004"/>
            <a:ext cx="1296784" cy="5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2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00400"/>
            <a:ext cx="8354144" cy="762000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dirty="0" err="1" smtClean="0"/>
              <a:t>CommunityLogo</a:t>
            </a:r>
            <a:r>
              <a:rPr lang="en-US" dirty="0" smtClean="0"/>
              <a:t>]</a:t>
            </a:r>
          </a:p>
          <a:p>
            <a:r>
              <a:rPr lang="en-US" dirty="0" smtClean="0"/>
              <a:t>[Community Name]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4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688"/>
            <a:ext cx="8735143" cy="45649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D6328"/>
                </a:solidFill>
              </a:rPr>
              <a:t>What to </a:t>
            </a:r>
            <a:r>
              <a:rPr lang="en-US" sz="2800" b="1" dirty="0" smtClean="0">
                <a:solidFill>
                  <a:srgbClr val="DD6328"/>
                </a:solidFill>
              </a:rPr>
              <a:t>Communicate? </a:t>
            </a:r>
          </a:p>
          <a:p>
            <a:r>
              <a:rPr lang="en-US" sz="2800" dirty="0" smtClean="0"/>
              <a:t>Status / Progress of REACH QI Program</a:t>
            </a:r>
          </a:p>
          <a:p>
            <a:r>
              <a:rPr lang="en-US" sz="2800" dirty="0" smtClean="0"/>
              <a:t>PDSA </a:t>
            </a:r>
            <a:r>
              <a:rPr lang="en-US" sz="2800" dirty="0" smtClean="0"/>
              <a:t>results</a:t>
            </a:r>
          </a:p>
          <a:p>
            <a:r>
              <a:rPr lang="en-US" sz="2800" dirty="0"/>
              <a:t>Planned PDSAs</a:t>
            </a:r>
          </a:p>
          <a:p>
            <a:r>
              <a:rPr lang="en-US" sz="2800" dirty="0" smtClean="0"/>
              <a:t>QI </a:t>
            </a:r>
            <a:r>
              <a:rPr lang="en-US" sz="2800" dirty="0" smtClean="0"/>
              <a:t>Team meeting minutes</a:t>
            </a:r>
          </a:p>
          <a:p>
            <a:r>
              <a:rPr lang="en-US" sz="2800" dirty="0" smtClean="0"/>
              <a:t>REACH evaluation findings</a:t>
            </a:r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9067801" cy="457200"/>
          </a:xfrm>
        </p:spPr>
        <p:txBody>
          <a:bodyPr/>
          <a:lstStyle/>
          <a:p>
            <a:r>
              <a:rPr lang="en-US" dirty="0" smtClean="0"/>
              <a:t>Communication of REACH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3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74377"/>
            <a:ext cx="8735143" cy="542297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D6328"/>
                </a:solidFill>
              </a:rPr>
              <a:t>How do you  deliver your message?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Direct, written methods</a:t>
            </a:r>
          </a:p>
          <a:p>
            <a:pPr marL="12573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Text, Email</a:t>
            </a:r>
          </a:p>
          <a:p>
            <a:pPr marL="12573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Letters / Newsletters</a:t>
            </a:r>
          </a:p>
          <a:p>
            <a:pPr marL="12573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Reports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Direct, face to face methods</a:t>
            </a:r>
          </a:p>
          <a:p>
            <a:pPr marL="12573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Speeches</a:t>
            </a:r>
            <a:endParaRPr lang="en-US" sz="2000" dirty="0"/>
          </a:p>
          <a:p>
            <a:pPr marL="12573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Conversations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Visual methods</a:t>
            </a:r>
          </a:p>
          <a:p>
            <a:pPr marL="12573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Posters </a:t>
            </a:r>
            <a:r>
              <a:rPr lang="en-US" sz="2000" dirty="0"/>
              <a:t>/ Storyboards</a:t>
            </a:r>
          </a:p>
          <a:p>
            <a:pPr marL="12573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Slide </a:t>
            </a:r>
            <a:r>
              <a:rPr lang="en-US" sz="2000" dirty="0"/>
              <a:t>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Public methods</a:t>
            </a:r>
          </a:p>
          <a:p>
            <a:pPr marL="12573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Website</a:t>
            </a:r>
            <a:endParaRPr lang="en-US" sz="2000" dirty="0"/>
          </a:p>
          <a:p>
            <a:pPr marL="12573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Social media (Facebook etc</a:t>
            </a:r>
            <a:r>
              <a:rPr lang="en-US" sz="2000" dirty="0" smtClean="0"/>
              <a:t>.)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9067801" cy="457200"/>
          </a:xfrm>
        </p:spPr>
        <p:txBody>
          <a:bodyPr/>
          <a:lstStyle/>
          <a:p>
            <a:r>
              <a:rPr lang="en-US" dirty="0" smtClean="0"/>
              <a:t>Communication of REACH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4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688"/>
            <a:ext cx="8735143" cy="45649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D6328"/>
                </a:solidFill>
              </a:rPr>
              <a:t>When do you deliver your message? </a:t>
            </a:r>
            <a:endParaRPr lang="en-US" sz="2800" b="1" dirty="0" smtClean="0">
              <a:solidFill>
                <a:srgbClr val="DD632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Regularly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Monthly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Quarterly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Occasionally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End of PDSA</a:t>
            </a:r>
            <a:endParaRPr lang="en-US" sz="2000" dirty="0">
              <a:solidFill>
                <a:schemeClr val="tx1"/>
              </a:solidFill>
            </a:endParaRP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End of Action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End of REACH QI Program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9067801" cy="457200"/>
          </a:xfrm>
        </p:spPr>
        <p:txBody>
          <a:bodyPr/>
          <a:lstStyle/>
          <a:p>
            <a:r>
              <a:rPr lang="en-US" dirty="0" smtClean="0"/>
              <a:t>Communication of REACH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74377"/>
            <a:ext cx="8735143" cy="542297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D6328"/>
                </a:solidFill>
              </a:rPr>
              <a:t>Where do you deliver your message?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Council meetings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Staff meetings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Clinic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Community centres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Community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Local 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Regional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Conferences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9067801" cy="457200"/>
          </a:xfrm>
        </p:spPr>
        <p:txBody>
          <a:bodyPr/>
          <a:lstStyle/>
          <a:p>
            <a:r>
              <a:rPr lang="en-US" dirty="0" smtClean="0"/>
              <a:t>Communication of REACH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6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688"/>
            <a:ext cx="8735143" cy="45649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D6328"/>
                </a:solidFill>
              </a:rPr>
              <a:t>Step-by-Step - Communication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Determine the objective of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who needs to be informed (audience)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key messages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communication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Deliver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Obtain </a:t>
            </a:r>
            <a:r>
              <a:rPr lang="en-US" sz="2800" dirty="0" smtClean="0"/>
              <a:t>feedback</a:t>
            </a:r>
          </a:p>
          <a:p>
            <a:endParaRPr lang="en-US" sz="2800" dirty="0" smtClean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9067801" cy="457200"/>
          </a:xfrm>
        </p:spPr>
        <p:txBody>
          <a:bodyPr/>
          <a:lstStyle/>
          <a:p>
            <a:r>
              <a:rPr lang="en-US" dirty="0" smtClean="0"/>
              <a:t>Communication of REACH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8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688"/>
            <a:ext cx="8735143" cy="45649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D6328"/>
                </a:solidFill>
              </a:rPr>
              <a:t>Why Develop a Communication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Simplifies the task of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Maps the </a:t>
            </a:r>
            <a:r>
              <a:rPr lang="en-US" sz="2400" dirty="0"/>
              <a:t>target audience in the right place, at the right time, with the right message.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Allows the team to communicate with a unified voice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Makes </a:t>
            </a:r>
            <a:r>
              <a:rPr lang="en-US" sz="2400" dirty="0"/>
              <a:t>your communication efforts more efficient, effective, and </a:t>
            </a:r>
            <a:r>
              <a:rPr lang="en-US" sz="2400" dirty="0" smtClean="0"/>
              <a:t>lasting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9067801" cy="457200"/>
          </a:xfrm>
        </p:spPr>
        <p:txBody>
          <a:bodyPr/>
          <a:lstStyle/>
          <a:p>
            <a:r>
              <a:rPr lang="en-US" dirty="0" smtClean="0"/>
              <a:t>Communication of REACH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3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001" y="2132856"/>
            <a:ext cx="9073008" cy="4464496"/>
          </a:xfrm>
        </p:spPr>
        <p:txBody>
          <a:bodyPr/>
          <a:lstStyle/>
          <a:p>
            <a:endParaRPr lang="en-US" sz="6000" dirty="0" smtClean="0"/>
          </a:p>
          <a:p>
            <a:endParaRPr lang="en-US" sz="6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EB1CBD8-E8A9-EF4B-A86D-0F1051C40224}"/>
              </a:ext>
            </a:extLst>
          </p:cNvPr>
          <p:cNvSpPr txBox="1">
            <a:spLocks/>
          </p:cNvSpPr>
          <p:nvPr/>
        </p:nvSpPr>
        <p:spPr>
          <a:xfrm>
            <a:off x="975905" y="4761330"/>
            <a:ext cx="8077200" cy="7920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>
                <a:solidFill>
                  <a:schemeClr val="accent2"/>
                </a:solidFill>
                <a:latin typeface="Montserrat SemiBold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21" y="2492896"/>
            <a:ext cx="9471568" cy="351335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51384" y="952152"/>
            <a:ext cx="2809687" cy="1137090"/>
          </a:xfrm>
          <a:prstGeom prst="cloudCallout">
            <a:avLst>
              <a:gd name="adj1" fmla="val -19270"/>
              <a:gd name="adj2" fmla="val 147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communicate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78001" y="4437294"/>
            <a:ext cx="2808312" cy="1440160"/>
          </a:xfrm>
          <a:prstGeom prst="cloudCallout">
            <a:avLst>
              <a:gd name="adj1" fmla="val -3771"/>
              <a:gd name="adj2" fmla="val -117796"/>
            </a:avLst>
          </a:prstGeom>
          <a:solidFill>
            <a:srgbClr val="D5952C"/>
          </a:solidFill>
          <a:ln>
            <a:solidFill>
              <a:srgbClr val="DD6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needs to be informed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3361071" y="952152"/>
            <a:ext cx="2952328" cy="1368152"/>
          </a:xfrm>
          <a:prstGeom prst="cloudCallout">
            <a:avLst>
              <a:gd name="adj1" fmla="val -16414"/>
              <a:gd name="adj2" fmla="val 1241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DD6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to communicate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3664375" y="4900336"/>
            <a:ext cx="4104456" cy="1332330"/>
          </a:xfrm>
          <a:prstGeom prst="cloudCallout">
            <a:avLst>
              <a:gd name="adj1" fmla="val 12795"/>
              <a:gd name="adj2" fmla="val -147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dirty="0" smtClean="0"/>
              <a:t>How / Delivery Method</a:t>
            </a:r>
          </a:p>
          <a:p>
            <a:pPr algn="ctr"/>
            <a:r>
              <a:rPr lang="en-US" dirty="0" smtClean="0"/>
              <a:t>When /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6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688"/>
            <a:ext cx="8735143" cy="45649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D6328"/>
                </a:solidFill>
              </a:rPr>
              <a:t>Communication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Align the message with the objective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Match the method with the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Consider the </a:t>
            </a:r>
            <a:r>
              <a:rPr lang="en-US" sz="2800" dirty="0"/>
              <a:t>reality of time </a:t>
            </a:r>
            <a:r>
              <a:rPr lang="en-US" sz="2800" dirty="0" smtClean="0"/>
              <a:t>constraints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Plan for obstacles</a:t>
            </a:r>
          </a:p>
          <a:p>
            <a:endParaRPr lang="en-US" sz="2800" dirty="0" smtClean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9067801" cy="457200"/>
          </a:xfrm>
        </p:spPr>
        <p:txBody>
          <a:bodyPr/>
          <a:lstStyle/>
          <a:p>
            <a:r>
              <a:rPr lang="en-US" dirty="0" smtClean="0"/>
              <a:t>Communication of REACH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1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988840"/>
            <a:ext cx="9073008" cy="1728374"/>
          </a:xfrm>
        </p:spPr>
        <p:txBody>
          <a:bodyPr/>
          <a:lstStyle/>
          <a:p>
            <a:r>
              <a:rPr lang="en-US" dirty="0"/>
              <a:t>[insert community photo]</a:t>
            </a:r>
          </a:p>
          <a:p>
            <a:endParaRPr lang="en-US" sz="6000" dirty="0" smtClean="0"/>
          </a:p>
          <a:p>
            <a:r>
              <a:rPr lang="en-US" sz="6000" dirty="0" smtClean="0"/>
              <a:t>Team Session</a:t>
            </a:r>
          </a:p>
          <a:p>
            <a:r>
              <a:rPr lang="en-US" sz="6000" dirty="0" smtClean="0">
                <a:solidFill>
                  <a:srgbClr val="DD6328"/>
                </a:solidFill>
              </a:rPr>
              <a:t>Communication Plan</a:t>
            </a:r>
            <a:endParaRPr lang="en-US" sz="6000" dirty="0">
              <a:solidFill>
                <a:srgbClr val="DD6328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EB1CBD8-E8A9-EF4B-A86D-0F1051C40224}"/>
              </a:ext>
            </a:extLst>
          </p:cNvPr>
          <p:cNvSpPr txBox="1">
            <a:spLocks/>
          </p:cNvSpPr>
          <p:nvPr/>
        </p:nvSpPr>
        <p:spPr>
          <a:xfrm>
            <a:off x="975905" y="4761330"/>
            <a:ext cx="8077200" cy="7920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>
                <a:solidFill>
                  <a:schemeClr val="accent2"/>
                </a:solidFill>
                <a:latin typeface="Montserrat SemiBold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816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80" y="1268760"/>
            <a:ext cx="8735143" cy="456491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DD6328"/>
                </a:solidFill>
              </a:rPr>
              <a:t>Complete the Communication Plan</a:t>
            </a:r>
            <a:endParaRPr lang="en-US" sz="2400" b="1" dirty="0" smtClean="0">
              <a:solidFill>
                <a:srgbClr val="DD632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Determine the objective of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Define who needs to be informed (audience)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Develop key messages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Decide how, when, and 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Decide how you will evaluate</a:t>
            </a: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9067801" cy="457200"/>
          </a:xfrm>
        </p:spPr>
        <p:txBody>
          <a:bodyPr/>
          <a:lstStyle/>
          <a:p>
            <a:r>
              <a:rPr lang="en-US" dirty="0" smtClean="0"/>
              <a:t>Team Communication Session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8762"/>
          <a:stretch/>
        </p:blipFill>
        <p:spPr>
          <a:xfrm>
            <a:off x="265660" y="4437112"/>
            <a:ext cx="947156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6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688"/>
            <a:ext cx="8735143" cy="4564912"/>
          </a:xfrm>
        </p:spPr>
        <p:txBody>
          <a:bodyPr/>
          <a:lstStyle/>
          <a:p>
            <a:r>
              <a:rPr lang="en-US" sz="2800" b="1" dirty="0">
                <a:solidFill>
                  <a:srgbClr val="DD6328"/>
                </a:solidFill>
              </a:rPr>
              <a:t>Workshop </a:t>
            </a:r>
            <a:r>
              <a:rPr lang="en-US" sz="2800" b="1" dirty="0" smtClean="0">
                <a:solidFill>
                  <a:srgbClr val="DD6328"/>
                </a:solidFill>
              </a:rPr>
              <a:t>Objectives</a:t>
            </a:r>
            <a:endParaRPr lang="en-US" sz="2800" b="1" dirty="0">
              <a:solidFill>
                <a:srgbClr val="DD6328"/>
              </a:solidFill>
            </a:endParaRPr>
          </a:p>
          <a:p>
            <a:r>
              <a:rPr lang="en-US" sz="2800" dirty="0" smtClean="0"/>
              <a:t>Provide </a:t>
            </a:r>
            <a:r>
              <a:rPr lang="en-US" sz="2800" dirty="0"/>
              <a:t>information on the importance of </a:t>
            </a:r>
            <a:r>
              <a:rPr lang="en-US" sz="2800" dirty="0" smtClean="0"/>
              <a:t>knowledge </a:t>
            </a:r>
            <a:r>
              <a:rPr lang="en-US" sz="2800" dirty="0"/>
              <a:t>sharing </a:t>
            </a:r>
            <a:r>
              <a:rPr lang="en-US" sz="2800" dirty="0" smtClean="0"/>
              <a:t>/ communication</a:t>
            </a:r>
            <a:endParaRPr lang="en-US" sz="2800" dirty="0"/>
          </a:p>
          <a:p>
            <a:r>
              <a:rPr lang="en-US" sz="2800" dirty="0" smtClean="0"/>
              <a:t>Support </a:t>
            </a:r>
            <a:r>
              <a:rPr lang="en-US" sz="2800" dirty="0"/>
              <a:t>community partners and teams </a:t>
            </a:r>
            <a:r>
              <a:rPr lang="en-US" sz="2800" b="1" dirty="0"/>
              <a:t>develop community-designed initiatives </a:t>
            </a:r>
            <a:r>
              <a:rPr lang="en-US" sz="2800" dirty="0" smtClean="0"/>
              <a:t>using PDSA cycles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764704"/>
            <a:ext cx="9067801" cy="457200"/>
          </a:xfrm>
        </p:spPr>
        <p:txBody>
          <a:bodyPr/>
          <a:lstStyle/>
          <a:p>
            <a:r>
              <a:rPr lang="en-US" dirty="0"/>
              <a:t>REACH 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253422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001" y="2132856"/>
            <a:ext cx="9073008" cy="4464496"/>
          </a:xfrm>
        </p:spPr>
        <p:txBody>
          <a:bodyPr/>
          <a:lstStyle/>
          <a:p>
            <a:r>
              <a:rPr lang="en-US" dirty="0"/>
              <a:t>[insert community photo</a:t>
            </a:r>
            <a:r>
              <a:rPr lang="en-US" dirty="0" smtClean="0"/>
              <a:t>]</a:t>
            </a:r>
          </a:p>
          <a:p>
            <a:endParaRPr lang="en-US" sz="6000" dirty="0" smtClean="0"/>
          </a:p>
          <a:p>
            <a:endParaRPr lang="en-US" sz="6000" dirty="0"/>
          </a:p>
          <a:p>
            <a:r>
              <a:rPr lang="en-US" sz="6000" dirty="0" smtClean="0"/>
              <a:t>BREAK</a:t>
            </a:r>
            <a:endParaRPr lang="en-US" sz="6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EB1CBD8-E8A9-EF4B-A86D-0F1051C40224}"/>
              </a:ext>
            </a:extLst>
          </p:cNvPr>
          <p:cNvSpPr txBox="1">
            <a:spLocks/>
          </p:cNvSpPr>
          <p:nvPr/>
        </p:nvSpPr>
        <p:spPr>
          <a:xfrm>
            <a:off x="975905" y="4761330"/>
            <a:ext cx="8077200" cy="7920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>
                <a:solidFill>
                  <a:schemeClr val="accent2"/>
                </a:solidFill>
                <a:latin typeface="Montserrat SemiBold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0036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001" y="2276872"/>
            <a:ext cx="9073008" cy="1728374"/>
          </a:xfrm>
        </p:spPr>
        <p:txBody>
          <a:bodyPr/>
          <a:lstStyle/>
          <a:p>
            <a:r>
              <a:rPr lang="en-US" dirty="0"/>
              <a:t>[insert community photo]</a:t>
            </a:r>
          </a:p>
          <a:p>
            <a:endParaRPr lang="en-US" sz="6000" dirty="0" smtClean="0"/>
          </a:p>
          <a:p>
            <a:r>
              <a:rPr lang="en-US" sz="6000" dirty="0" smtClean="0"/>
              <a:t>Team Session</a:t>
            </a:r>
          </a:p>
          <a:p>
            <a:r>
              <a:rPr lang="en-US" sz="6000" dirty="0" smtClean="0">
                <a:solidFill>
                  <a:srgbClr val="DD6328"/>
                </a:solidFill>
              </a:rPr>
              <a:t>QI PDSA Planning</a:t>
            </a:r>
            <a:endParaRPr lang="en-US" sz="6000" dirty="0">
              <a:solidFill>
                <a:srgbClr val="DD6328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EB1CBD8-E8A9-EF4B-A86D-0F1051C40224}"/>
              </a:ext>
            </a:extLst>
          </p:cNvPr>
          <p:cNvSpPr txBox="1">
            <a:spLocks/>
          </p:cNvSpPr>
          <p:nvPr/>
        </p:nvSpPr>
        <p:spPr>
          <a:xfrm>
            <a:off x="975905" y="4761330"/>
            <a:ext cx="8077200" cy="7920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>
                <a:solidFill>
                  <a:schemeClr val="accent2"/>
                </a:solidFill>
                <a:latin typeface="Montserrat SemiBold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1422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9671248" cy="457200"/>
          </a:xfrm>
        </p:spPr>
        <p:txBody>
          <a:bodyPr/>
          <a:lstStyle/>
          <a:p>
            <a:r>
              <a:rPr lang="en-US" sz="2800" dirty="0"/>
              <a:t>Team QI </a:t>
            </a:r>
            <a:r>
              <a:rPr lang="en-US" sz="2800" dirty="0" smtClean="0"/>
              <a:t>Session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47" t="13091" r="25732" b="8796"/>
          <a:stretch/>
        </p:blipFill>
        <p:spPr>
          <a:xfrm>
            <a:off x="551384" y="908720"/>
            <a:ext cx="8186736" cy="56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317" t="13495" r="25982" b="9545"/>
          <a:stretch/>
        </p:blipFill>
        <p:spPr>
          <a:xfrm>
            <a:off x="1013892" y="980728"/>
            <a:ext cx="8557864" cy="587727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9671248" cy="457200"/>
          </a:xfrm>
        </p:spPr>
        <p:txBody>
          <a:bodyPr/>
          <a:lstStyle/>
          <a:p>
            <a:r>
              <a:rPr lang="en-US" sz="2800" dirty="0"/>
              <a:t>Team QI Session 2</a:t>
            </a:r>
          </a:p>
        </p:txBody>
      </p:sp>
    </p:spTree>
    <p:extLst>
      <p:ext uri="{BB962C8B-B14F-4D97-AF65-F5344CB8AC3E}">
        <p14:creationId xmlns:p14="http://schemas.microsoft.com/office/powerpoint/2010/main" val="25470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9671248" cy="457200"/>
          </a:xfrm>
        </p:spPr>
        <p:txBody>
          <a:bodyPr/>
          <a:lstStyle/>
          <a:p>
            <a:r>
              <a:rPr lang="en-US" sz="2800" dirty="0"/>
              <a:t>Next Steps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59152A0-1105-A640-90E5-F1C0F7743206}"/>
              </a:ext>
            </a:extLst>
          </p:cNvPr>
          <p:cNvSpPr txBox="1">
            <a:spLocks/>
          </p:cNvSpPr>
          <p:nvPr/>
        </p:nvSpPr>
        <p:spPr>
          <a:xfrm>
            <a:off x="796179" y="1340768"/>
            <a:ext cx="9332269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6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Your </a:t>
            </a:r>
            <a:r>
              <a:rPr lang="en-US" sz="3600" dirty="0" smtClean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third </a:t>
            </a:r>
            <a:r>
              <a:rPr lang="en-US" sz="36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QI Action Period starts tomorrow</a:t>
            </a:r>
            <a:r>
              <a:rPr lang="en-US" sz="3600" dirty="0" smtClean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!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600" dirty="0">
                <a:solidFill>
                  <a:srgbClr val="DD6328"/>
                </a:solidFill>
                <a:latin typeface="Trebuchet MS" panose="020B0703020202090204" pitchFamily="34" charset="0"/>
              </a:rPr>
              <a:t>Be sure to capture your plans, progress &amp; </a:t>
            </a:r>
            <a:r>
              <a:rPr lang="en-US" sz="3600" dirty="0" smtClean="0">
                <a:solidFill>
                  <a:srgbClr val="DD6328"/>
                </a:solidFill>
                <a:latin typeface="Trebuchet MS" panose="020B0703020202090204" pitchFamily="34" charset="0"/>
              </a:rPr>
              <a:t>success</a:t>
            </a:r>
            <a:endParaRPr lang="en-US" sz="3600" dirty="0" smtClean="0">
              <a:solidFill>
                <a:srgbClr val="DD6328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6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Remember you have support from the REACH  Program </a:t>
            </a:r>
            <a:r>
              <a:rPr lang="en-US" sz="3600" dirty="0" smtClean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Team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600" dirty="0">
                <a:solidFill>
                  <a:srgbClr val="DD6328"/>
                </a:solidFill>
                <a:latin typeface="Trebuchet MS" panose="020B0703020202090204" pitchFamily="34" charset="0"/>
              </a:rPr>
              <a:t>Sustainability discussion at the end of Action Period 3</a:t>
            </a:r>
          </a:p>
        </p:txBody>
      </p:sp>
    </p:spTree>
    <p:extLst>
      <p:ext uri="{BB962C8B-B14F-4D97-AF65-F5344CB8AC3E}">
        <p14:creationId xmlns:p14="http://schemas.microsoft.com/office/powerpoint/2010/main" val="695475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65463"/>
            <a:ext cx="7735888" cy="11223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Reminder to Complete the Workshop Evaluation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00400"/>
            <a:ext cx="8354144" cy="762000"/>
          </a:xfrm>
        </p:spPr>
        <p:txBody>
          <a:bodyPr/>
          <a:lstStyle/>
          <a:p>
            <a:r>
              <a:rPr lang="en-US" dirty="0"/>
              <a:t>Elder Closing</a:t>
            </a:r>
          </a:p>
          <a:p>
            <a:r>
              <a:rPr lang="en-US" dirty="0"/>
              <a:t>[Name of Elder]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 txBox="1">
            <a:spLocks/>
          </p:cNvSpPr>
          <p:nvPr/>
        </p:nvSpPr>
        <p:spPr>
          <a:xfrm>
            <a:off x="1127448" y="2438400"/>
            <a:ext cx="8354144" cy="762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>
                <a:solidFill>
                  <a:schemeClr val="accent2"/>
                </a:solidFill>
                <a:latin typeface="Montserrat SemiBold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[insert community photo]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2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695117"/>
              </p:ext>
            </p:extLst>
          </p:nvPr>
        </p:nvGraphicFramePr>
        <p:xfrm>
          <a:off x="457200" y="2276872"/>
          <a:ext cx="9239199" cy="306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461">
                  <a:extLst>
                    <a:ext uri="{9D8B030D-6E8A-4147-A177-3AD203B41FA5}">
                      <a16:colId xmlns:a16="http://schemas.microsoft.com/office/drawing/2014/main" val="4150509435"/>
                    </a:ext>
                  </a:extLst>
                </a:gridCol>
                <a:gridCol w="5490451">
                  <a:extLst>
                    <a:ext uri="{9D8B030D-6E8A-4147-A177-3AD203B41FA5}">
                      <a16:colId xmlns:a16="http://schemas.microsoft.com/office/drawing/2014/main" val="958115287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4240547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+mn-cs"/>
                        </a:rPr>
                        <a:t>Time</a:t>
                      </a:r>
                      <a:endParaRPr lang="en-CA" sz="2000" b="0" kern="1200" dirty="0">
                        <a:solidFill>
                          <a:schemeClr val="dk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+mn-cs"/>
                        </a:rPr>
                        <a:t>Topic</a:t>
                      </a:r>
                      <a:endParaRPr lang="en-CA" sz="2000" b="0" kern="1200">
                        <a:solidFill>
                          <a:schemeClr val="dk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+mn-cs"/>
                        </a:rPr>
                        <a:t>Who</a:t>
                      </a:r>
                      <a:endParaRPr lang="en-CA" sz="2000" b="0" kern="1200">
                        <a:solidFill>
                          <a:schemeClr val="dk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960546"/>
                  </a:ext>
                </a:extLst>
              </a:tr>
              <a:tr h="46785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703020202090204" pitchFamily="34" charset="0"/>
                        </a:rPr>
                        <a:t>9:00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rebuchet MS" panose="020B0703020202090204" pitchFamily="34" charset="0"/>
                        </a:rPr>
                        <a:t>Opening Welcome</a:t>
                      </a:r>
                      <a:r>
                        <a:rPr lang="en-US" sz="2000" baseline="0" dirty="0" smtClean="0">
                          <a:latin typeface="Trebuchet MS" panose="020B0703020202090204" pitchFamily="34" charset="0"/>
                        </a:rPr>
                        <a:t> / Introductions</a:t>
                      </a:r>
                      <a:endParaRPr lang="en-CA" sz="2000" dirty="0" smtClean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rebuchet MS" panose="020B0703020202090204" pitchFamily="34" charset="0"/>
                        </a:rPr>
                        <a:t>Elder / All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682468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rebuchet MS" panose="020B0703020202090204" pitchFamily="34" charset="0"/>
                        </a:rPr>
                        <a:t>9:15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Trebuchet MS" panose="020B0703020202090204" pitchFamily="34" charset="0"/>
                        </a:rPr>
                        <a:t>Sharing REACH 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rebuchet MS" panose="020B0703020202090204" pitchFamily="34" charset="0"/>
                        </a:rPr>
                        <a:t>Western</a:t>
                      </a:r>
                      <a:endParaRPr lang="en-CA" sz="2000" dirty="0" smtClean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04405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703020202090204" pitchFamily="34" charset="0"/>
                        </a:rPr>
                        <a:t>9:30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Trebuchet MS" panose="020B0703020202090204" pitchFamily="34" charset="0"/>
                        </a:rPr>
                        <a:t>Team Session</a:t>
                      </a:r>
                      <a:r>
                        <a:rPr lang="en-CA" sz="2000" baseline="0" dirty="0" smtClean="0">
                          <a:latin typeface="Trebuchet MS" panose="020B0703020202090204" pitchFamily="34" charset="0"/>
                        </a:rPr>
                        <a:t> – Communication Plan</a:t>
                      </a:r>
                      <a:endParaRPr lang="en-CA" sz="2000" dirty="0" smtClean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rebuchet MS" panose="020B0703020202090204" pitchFamily="34" charset="0"/>
                        </a:rPr>
                        <a:t>QI </a:t>
                      </a:r>
                      <a:r>
                        <a:rPr lang="en-US" sz="2000" dirty="0" smtClean="0">
                          <a:latin typeface="Trebuchet MS" panose="020B0703020202090204" pitchFamily="34" charset="0"/>
                        </a:rPr>
                        <a:t>Team</a:t>
                      </a:r>
                      <a:endParaRPr lang="en-CA" sz="2000" dirty="0" smtClean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3307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rebuchet MS" panose="020B0703020202090204" pitchFamily="34" charset="0"/>
                        </a:rPr>
                        <a:t>10:30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rebuchet MS" panose="020B0703020202090204" pitchFamily="34" charset="0"/>
                        </a:rPr>
                        <a:t>BREAK</a:t>
                      </a:r>
                      <a:endParaRPr lang="en-CA" sz="2000" dirty="0" smtClean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rebuchet MS" panose="020B0703020202090204" pitchFamily="34" charset="0"/>
                        </a:rPr>
                        <a:t>All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45944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rebuchet MS" panose="020B0703020202090204" pitchFamily="34" charset="0"/>
                        </a:rPr>
                        <a:t>10:45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dirty="0" smtClean="0">
                          <a:latin typeface="Trebuchet MS" panose="020B0703020202090204" pitchFamily="34" charset="0"/>
                        </a:rPr>
                        <a:t>Team Session – QI PDSA Development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703020202090204" pitchFamily="34" charset="0"/>
                        </a:rPr>
                        <a:t>QI Team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18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rebuchet MS" panose="020B0703020202090204" pitchFamily="34" charset="0"/>
                        </a:rPr>
                        <a:t>11:45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Trebuchet MS" panose="020B0703020202090204" pitchFamily="34" charset="0"/>
                        </a:rPr>
                        <a:t>Closing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703020202090204" pitchFamily="34" charset="0"/>
                        </a:rPr>
                        <a:t>Elder</a:t>
                      </a:r>
                      <a:endParaRPr lang="en-CA" sz="2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3758666"/>
                  </a:ext>
                </a:extLst>
              </a:tr>
            </a:tbl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3DCCB6-E9C4-EC45-A847-D02F43C57A1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2884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00400"/>
            <a:ext cx="8354144" cy="762000"/>
          </a:xfrm>
        </p:spPr>
        <p:txBody>
          <a:bodyPr/>
          <a:lstStyle/>
          <a:p>
            <a:r>
              <a:rPr lang="en-US" dirty="0"/>
              <a:t>[insert community photo]</a:t>
            </a:r>
          </a:p>
          <a:p>
            <a:r>
              <a:rPr lang="en-US" dirty="0" smtClean="0"/>
              <a:t>Elder </a:t>
            </a:r>
            <a:r>
              <a:rPr lang="en-US" dirty="0"/>
              <a:t>Opening</a:t>
            </a:r>
          </a:p>
          <a:p>
            <a:r>
              <a:rPr lang="en-US" dirty="0"/>
              <a:t>[Name of Elder]</a:t>
            </a:r>
          </a:p>
        </p:txBody>
      </p:sp>
    </p:spTree>
    <p:extLst>
      <p:ext uri="{BB962C8B-B14F-4D97-AF65-F5344CB8AC3E}">
        <p14:creationId xmlns:p14="http://schemas.microsoft.com/office/powerpoint/2010/main" val="149349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171" y="5517232"/>
            <a:ext cx="9144000" cy="762000"/>
          </a:xfr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1584" y="3140968"/>
            <a:ext cx="5367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 smtClean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rPr>
              <a:t>[QI </a:t>
            </a:r>
            <a:r>
              <a:rPr lang="en-CA" sz="4800" b="1" dirty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rPr>
              <a:t>Team </a:t>
            </a:r>
            <a:r>
              <a:rPr lang="en-CA" sz="4800" b="1" dirty="0" smtClean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rPr>
              <a:t>Photo]</a:t>
            </a:r>
            <a:endParaRPr lang="en-CA" sz="4800" b="1" dirty="0">
              <a:solidFill>
                <a:schemeClr val="accent2"/>
              </a:solidFill>
              <a:latin typeface="Montserrat SemiBold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001" y="2492896"/>
            <a:ext cx="9073008" cy="2268434"/>
          </a:xfrm>
        </p:spPr>
        <p:txBody>
          <a:bodyPr/>
          <a:lstStyle/>
          <a:p>
            <a:r>
              <a:rPr lang="en-US" sz="6000" dirty="0" smtClean="0"/>
              <a:t>Sharing REACH Activities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EB1CBD8-E8A9-EF4B-A86D-0F1051C40224}"/>
              </a:ext>
            </a:extLst>
          </p:cNvPr>
          <p:cNvSpPr txBox="1">
            <a:spLocks/>
          </p:cNvSpPr>
          <p:nvPr/>
        </p:nvSpPr>
        <p:spPr>
          <a:xfrm>
            <a:off x="975905" y="4761330"/>
            <a:ext cx="8077200" cy="7920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>
                <a:solidFill>
                  <a:schemeClr val="accent2"/>
                </a:solidFill>
                <a:latin typeface="Montserrat SemiBold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816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688"/>
            <a:ext cx="8735143" cy="45649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D6328"/>
                </a:solidFill>
              </a:rPr>
              <a:t>What is communication?</a:t>
            </a:r>
          </a:p>
          <a:p>
            <a:r>
              <a:rPr lang="en-US" sz="2800" dirty="0" smtClean="0"/>
              <a:t>Communication is the transmission of ideas and information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9067801" cy="457200"/>
          </a:xfrm>
        </p:spPr>
        <p:txBody>
          <a:bodyPr/>
          <a:lstStyle/>
          <a:p>
            <a:r>
              <a:rPr lang="en-US" dirty="0" smtClean="0"/>
              <a:t>Communication of REACH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688"/>
            <a:ext cx="8735143" cy="45649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D6328"/>
                </a:solidFill>
              </a:rPr>
              <a:t>Why Communicate?</a:t>
            </a:r>
          </a:p>
          <a:p>
            <a:r>
              <a:rPr lang="en-US" sz="2800" dirty="0"/>
              <a:t>To share success</a:t>
            </a:r>
          </a:p>
          <a:p>
            <a:r>
              <a:rPr lang="en-US" sz="2800" dirty="0" smtClean="0"/>
              <a:t>To </a:t>
            </a:r>
            <a:r>
              <a:rPr lang="en-US" sz="2800" dirty="0" smtClean="0"/>
              <a:t>relay status/progress</a:t>
            </a:r>
          </a:p>
          <a:p>
            <a:r>
              <a:rPr lang="en-US" sz="2800" dirty="0" smtClean="0"/>
              <a:t>To raise awareness</a:t>
            </a:r>
          </a:p>
          <a:p>
            <a:r>
              <a:rPr lang="en-US" sz="2800" dirty="0" smtClean="0"/>
              <a:t>To develop trust</a:t>
            </a:r>
          </a:p>
          <a:p>
            <a:r>
              <a:rPr lang="en-US" sz="2800" dirty="0" smtClean="0"/>
              <a:t>To maintain project momentum / progress</a:t>
            </a:r>
          </a:p>
          <a:p>
            <a:r>
              <a:rPr lang="en-US" sz="2800" dirty="0"/>
              <a:t>To share frustrations / barriers</a:t>
            </a:r>
          </a:p>
          <a:p>
            <a:r>
              <a:rPr lang="en-US" sz="2800" dirty="0" smtClean="0"/>
              <a:t>To </a:t>
            </a:r>
            <a:r>
              <a:rPr lang="en-US" sz="2800" dirty="0" smtClean="0"/>
              <a:t>obtain </a:t>
            </a:r>
            <a:r>
              <a:rPr lang="en-US" sz="2800" dirty="0" smtClean="0"/>
              <a:t>funding</a:t>
            </a:r>
            <a:endParaRPr lang="en-US" sz="2800" dirty="0" smtClean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9067801" cy="457200"/>
          </a:xfrm>
        </p:spPr>
        <p:txBody>
          <a:bodyPr/>
          <a:lstStyle/>
          <a:p>
            <a:r>
              <a:rPr lang="en-US" dirty="0" smtClean="0"/>
              <a:t>Communication of REACH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8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688"/>
            <a:ext cx="8735143" cy="45649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D6328"/>
                </a:solidFill>
              </a:rPr>
              <a:t>Who Needs to be Informed (Audience</a:t>
            </a:r>
            <a:r>
              <a:rPr lang="en-US" sz="2800" b="1" dirty="0" smtClean="0">
                <a:solidFill>
                  <a:srgbClr val="DD6328"/>
                </a:solidFill>
              </a:rPr>
              <a:t>)?</a:t>
            </a:r>
            <a:endParaRPr lang="en-US" sz="2800" b="1" dirty="0" smtClean="0">
              <a:solidFill>
                <a:srgbClr val="DD632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Community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Clients/Patients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REACH PDSA participants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Healthcare colleagues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Healthcare 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Community 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Regional organizations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Funding organizations</a:t>
            </a:r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9067801" cy="457200"/>
          </a:xfrm>
        </p:spPr>
        <p:txBody>
          <a:bodyPr/>
          <a:lstStyle/>
          <a:p>
            <a:r>
              <a:rPr lang="en-US" dirty="0" smtClean="0"/>
              <a:t>Communication of REACH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55530"/>
      </p:ext>
    </p:extLst>
  </p:cSld>
  <p:clrMapOvr>
    <a:masterClrMapping/>
  </p:clrMapOvr>
</p:sld>
</file>

<file path=ppt/theme/theme1.xml><?xml version="1.0" encoding="utf-8"?>
<a:theme xmlns:a="http://schemas.openxmlformats.org/drawingml/2006/main" name="Reach Section Break Master">
  <a:themeElements>
    <a:clrScheme name="Reach &amp; Cedar">
      <a:dk1>
        <a:srgbClr val="5B2C3C"/>
      </a:dk1>
      <a:lt1>
        <a:srgbClr val="FFFFFF"/>
      </a:lt1>
      <a:dk2>
        <a:srgbClr val="5B2C3C"/>
      </a:dk2>
      <a:lt2>
        <a:srgbClr val="E8E5E2"/>
      </a:lt2>
      <a:accent1>
        <a:srgbClr val="BDD230"/>
      </a:accent1>
      <a:accent2>
        <a:srgbClr val="547555"/>
      </a:accent2>
      <a:accent3>
        <a:srgbClr val="DD6328"/>
      </a:accent3>
      <a:accent4>
        <a:srgbClr val="A62C2C"/>
      </a:accent4>
      <a:accent5>
        <a:srgbClr val="5B2C3C"/>
      </a:accent5>
      <a:accent6>
        <a:srgbClr val="5B2C3C"/>
      </a:accent6>
      <a:hlink>
        <a:srgbClr val="547555"/>
      </a:hlink>
      <a:folHlink>
        <a:srgbClr val="A62C2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cedar_powerpoint_template" id="{8B1C7703-2EAC-2247-A84D-9CA2B8C0982F}" vid="{B32EF5BD-144A-1347-81FA-ACCBF8593F5A}"/>
    </a:ext>
  </a:extLst>
</a:theme>
</file>

<file path=ppt/theme/theme2.xml><?xml version="1.0" encoding="utf-8"?>
<a:theme xmlns:a="http://schemas.openxmlformats.org/drawingml/2006/main" name="Reach Content Slide Master">
  <a:themeElements>
    <a:clrScheme name="Reach &amp; Cedar">
      <a:dk1>
        <a:srgbClr val="5B2C3C"/>
      </a:dk1>
      <a:lt1>
        <a:srgbClr val="FFFFFF"/>
      </a:lt1>
      <a:dk2>
        <a:srgbClr val="5B2C3C"/>
      </a:dk2>
      <a:lt2>
        <a:srgbClr val="E8E5E2"/>
      </a:lt2>
      <a:accent1>
        <a:srgbClr val="BDD230"/>
      </a:accent1>
      <a:accent2>
        <a:srgbClr val="547555"/>
      </a:accent2>
      <a:accent3>
        <a:srgbClr val="DD6328"/>
      </a:accent3>
      <a:accent4>
        <a:srgbClr val="A62C2C"/>
      </a:accent4>
      <a:accent5>
        <a:srgbClr val="5B2C3C"/>
      </a:accent5>
      <a:accent6>
        <a:srgbClr val="5B2C3C"/>
      </a:accent6>
      <a:hlink>
        <a:srgbClr val="547555"/>
      </a:hlink>
      <a:folHlink>
        <a:srgbClr val="A62C2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cedar_powerpoint_template" id="{8B1C7703-2EAC-2247-A84D-9CA2B8C0982F}" vid="{F49B4527-7B6E-AA4A-9518-F661E46916B1}"/>
    </a:ext>
  </a:extLst>
</a:theme>
</file>

<file path=ppt/theme/theme3.xml><?xml version="1.0" encoding="utf-8"?>
<a:theme xmlns:a="http://schemas.openxmlformats.org/drawingml/2006/main" name="Cedar Title Slide Master">
  <a:themeElements>
    <a:clrScheme name="Reach &amp; Cedar">
      <a:dk1>
        <a:srgbClr val="5B2C3C"/>
      </a:dk1>
      <a:lt1>
        <a:srgbClr val="FFFFFF"/>
      </a:lt1>
      <a:dk2>
        <a:srgbClr val="5B2C3C"/>
      </a:dk2>
      <a:lt2>
        <a:srgbClr val="E8E5E2"/>
      </a:lt2>
      <a:accent1>
        <a:srgbClr val="BDD230"/>
      </a:accent1>
      <a:accent2>
        <a:srgbClr val="547555"/>
      </a:accent2>
      <a:accent3>
        <a:srgbClr val="DD6328"/>
      </a:accent3>
      <a:accent4>
        <a:srgbClr val="A62C2C"/>
      </a:accent4>
      <a:accent5>
        <a:srgbClr val="5B2C3C"/>
      </a:accent5>
      <a:accent6>
        <a:srgbClr val="5B2C3C"/>
      </a:accent6>
      <a:hlink>
        <a:srgbClr val="547555"/>
      </a:hlink>
      <a:folHlink>
        <a:srgbClr val="A62C2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cedar_powerpoint_template" id="{8B1C7703-2EAC-2247-A84D-9CA2B8C0982F}" vid="{BD340426-AF44-9243-8465-FE503D4CEEED}"/>
    </a:ext>
  </a:extLst>
</a:theme>
</file>

<file path=ppt/theme/theme4.xml><?xml version="1.0" encoding="utf-8"?>
<a:theme xmlns:a="http://schemas.openxmlformats.org/drawingml/2006/main" name="Cedar Section Break Master">
  <a:themeElements>
    <a:clrScheme name="Reach &amp; Cedar">
      <a:dk1>
        <a:srgbClr val="5B2C3C"/>
      </a:dk1>
      <a:lt1>
        <a:srgbClr val="FFFFFF"/>
      </a:lt1>
      <a:dk2>
        <a:srgbClr val="5B2C3C"/>
      </a:dk2>
      <a:lt2>
        <a:srgbClr val="E8E5E2"/>
      </a:lt2>
      <a:accent1>
        <a:srgbClr val="BDD230"/>
      </a:accent1>
      <a:accent2>
        <a:srgbClr val="547555"/>
      </a:accent2>
      <a:accent3>
        <a:srgbClr val="DD6328"/>
      </a:accent3>
      <a:accent4>
        <a:srgbClr val="A62C2C"/>
      </a:accent4>
      <a:accent5>
        <a:srgbClr val="5B2C3C"/>
      </a:accent5>
      <a:accent6>
        <a:srgbClr val="5B2C3C"/>
      </a:accent6>
      <a:hlink>
        <a:srgbClr val="547555"/>
      </a:hlink>
      <a:folHlink>
        <a:srgbClr val="A62C2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cedar_powerpoint_template" id="{8B1C7703-2EAC-2247-A84D-9CA2B8C0982F}" vid="{E7685964-A15B-DD47-8448-A04645B24349}"/>
    </a:ext>
  </a:extLst>
</a:theme>
</file>

<file path=ppt/theme/theme5.xml><?xml version="1.0" encoding="utf-8"?>
<a:theme xmlns:a="http://schemas.openxmlformats.org/drawingml/2006/main" name="Cedar Content Slide Master">
  <a:themeElements>
    <a:clrScheme name="Reach &amp; Cedar">
      <a:dk1>
        <a:srgbClr val="5B2C3C"/>
      </a:dk1>
      <a:lt1>
        <a:srgbClr val="FFFFFF"/>
      </a:lt1>
      <a:dk2>
        <a:srgbClr val="5B2C3C"/>
      </a:dk2>
      <a:lt2>
        <a:srgbClr val="E8E5E2"/>
      </a:lt2>
      <a:accent1>
        <a:srgbClr val="BDD230"/>
      </a:accent1>
      <a:accent2>
        <a:srgbClr val="547555"/>
      </a:accent2>
      <a:accent3>
        <a:srgbClr val="DD6328"/>
      </a:accent3>
      <a:accent4>
        <a:srgbClr val="A62C2C"/>
      </a:accent4>
      <a:accent5>
        <a:srgbClr val="5B2C3C"/>
      </a:accent5>
      <a:accent6>
        <a:srgbClr val="5B2C3C"/>
      </a:accent6>
      <a:hlink>
        <a:srgbClr val="547555"/>
      </a:hlink>
      <a:folHlink>
        <a:srgbClr val="A62C2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cedar_powerpoint_template" id="{8B1C7703-2EAC-2247-A84D-9CA2B8C0982F}" vid="{80286DBB-26A5-F74C-B7F4-27704662322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8b95f3-c437-4a42-95e8-d85d04b88c5e">
      <Terms xmlns="http://schemas.microsoft.com/office/infopath/2007/PartnerControls"/>
    </lcf76f155ced4ddcb4097134ff3c332f>
    <TaxCatchAll xmlns="e5596442-353c-44b6-98e2-4976a47a8e0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990425EBEB04B99E9F98BF074E6A6" ma:contentTypeVersion="18" ma:contentTypeDescription="Create a new document." ma:contentTypeScope="" ma:versionID="ebf9bb99b60c44072b1c6b4a2dc19b71">
  <xsd:schema xmlns:xsd="http://www.w3.org/2001/XMLSchema" xmlns:xs="http://www.w3.org/2001/XMLSchema" xmlns:p="http://schemas.microsoft.com/office/2006/metadata/properties" xmlns:ns2="af8b95f3-c437-4a42-95e8-d85d04b88c5e" xmlns:ns3="e5596442-353c-44b6-98e2-4976a47a8e07" targetNamespace="http://schemas.microsoft.com/office/2006/metadata/properties" ma:root="true" ma:fieldsID="45216e9b1191fffbb9861ea8e40ced46" ns2:_="" ns3:_="">
    <xsd:import namespace="af8b95f3-c437-4a42-95e8-d85d04b88c5e"/>
    <xsd:import namespace="e5596442-353c-44b6-98e2-4976a47a8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b95f3-c437-4a42-95e8-d85d04b88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06f274-7af8-4e05-8564-eff9e2e21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96442-353c-44b6-98e2-4976a47a8e0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951848-c305-464e-a8e4-ff93c785e453}" ma:internalName="TaxCatchAll" ma:showField="CatchAllData" ma:web="e5596442-353c-44b6-98e2-4976a47a8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98EAA3-C532-471C-A993-74E9AE3851A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e5596442-353c-44b6-98e2-4976a47a8e07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f8b95f3-c437-4a42-95e8-d85d04b88c5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5A5615-E930-4CA8-8A16-73AB540269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EB6BEE-2E42-454A-9768-0FEFDC5B4CE2}"/>
</file>

<file path=docProps/app.xml><?xml version="1.0" encoding="utf-8"?>
<Properties xmlns="http://schemas.openxmlformats.org/officeDocument/2006/extended-properties" xmlns:vt="http://schemas.openxmlformats.org/officeDocument/2006/docPropsVTypes">
  <Template>Reach Title Slide Master</Template>
  <TotalTime>14512</TotalTime>
  <Words>1190</Words>
  <Application>Microsoft Office PowerPoint</Application>
  <PresentationFormat>Widescreen</PresentationFormat>
  <Paragraphs>237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Verdana</vt:lpstr>
      <vt:lpstr>Montserrat SemiBold</vt:lpstr>
      <vt:lpstr>Trebuchet MS</vt:lpstr>
      <vt:lpstr>Arial</vt:lpstr>
      <vt:lpstr>Reach Section Break Master</vt:lpstr>
      <vt:lpstr>Reach Content Slide Master</vt:lpstr>
      <vt:lpstr>Cedar Title Slide Master</vt:lpstr>
      <vt:lpstr>Cedar Section Break Master</vt:lpstr>
      <vt:lpstr>Cedar Content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Reminder to Complete the Workshop Evaluation Form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 Chambers</dc:creator>
  <cp:lastModifiedBy>Susan Webster-Bogaert</cp:lastModifiedBy>
  <cp:revision>272</cp:revision>
  <dcterms:created xsi:type="dcterms:W3CDTF">2019-12-17T20:27:17Z</dcterms:created>
  <dcterms:modified xsi:type="dcterms:W3CDTF">2022-12-02T19:19:35Z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0x010100C88990425EBEB04B99E9F98BF074E6A6</vt:lpwstr>
  </property>
  <property fmtid="{D5CDD505-2E9C-101B-9397-08002B2CF9AE}" pid="3" name="MediaServiceImageTags">
    <vt:lpwstr/>
  </property>
</Properties>
</file>